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sldIdLst>
    <p:sldId id="260" r:id="rId5"/>
    <p:sldId id="287" r:id="rId6"/>
    <p:sldId id="288" r:id="rId7"/>
    <p:sldId id="281" r:id="rId8"/>
    <p:sldId id="305" r:id="rId9"/>
    <p:sldId id="286" r:id="rId10"/>
    <p:sldId id="290" r:id="rId11"/>
    <p:sldId id="291" r:id="rId12"/>
    <p:sldId id="285" r:id="rId13"/>
    <p:sldId id="280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A93D"/>
    <a:srgbClr val="83A83F"/>
    <a:srgbClr val="B95659"/>
    <a:srgbClr val="C3DD93"/>
    <a:srgbClr val="716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23" autoAdjust="0"/>
    <p:restoredTop sz="95623" autoAdjust="0"/>
  </p:normalViewPr>
  <p:slideViewPr>
    <p:cSldViewPr snapToGrid="0">
      <p:cViewPr varScale="1">
        <p:scale>
          <a:sx n="111" d="100"/>
          <a:sy n="111" d="100"/>
        </p:scale>
        <p:origin x="1208" y="2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11/10/25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406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95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11/10/25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D5EDDC-B455-4B05-BB78-3E76617C40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1" b="13749"/>
          <a:stretch/>
        </p:blipFill>
        <p:spPr>
          <a:xfrm>
            <a:off x="0" y="1878650"/>
            <a:ext cx="9144000" cy="4785361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Oral and Written Translation</a:t>
            </a:r>
          </a:p>
        </p:txBody>
      </p:sp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280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4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C3D425-4132-766B-11C5-FCB7CCAC4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4805"/>
            <a:ext cx="78867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Genesis 11:1–9 </a:t>
            </a:r>
          </a:p>
        </p:txBody>
      </p:sp>
      <p:pic>
        <p:nvPicPr>
          <p:cNvPr id="35" name="Picture 34" descr="Close-up of a pyramid">
            <a:extLst>
              <a:ext uri="{FF2B5EF4-FFF2-40B4-BE49-F238E27FC236}">
                <a16:creationId xmlns:a16="http://schemas.microsoft.com/office/drawing/2014/main" id="{DC9A95C0-F67D-8F5B-17AC-FBC2EEFC88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29" t="38333" r="23788" b="989"/>
          <a:stretch/>
        </p:blipFill>
        <p:spPr>
          <a:xfrm>
            <a:off x="-1119429" y="-345988"/>
            <a:ext cx="11380572" cy="7203988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11187975-498A-DF85-ACCB-697B45860361}"/>
              </a:ext>
            </a:extLst>
          </p:cNvPr>
          <p:cNvSpPr txBox="1"/>
          <p:nvPr/>
        </p:nvSpPr>
        <p:spPr>
          <a:xfrm>
            <a:off x="309693" y="0"/>
            <a:ext cx="4656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Genesis 11:1–9</a:t>
            </a:r>
          </a:p>
        </p:txBody>
      </p:sp>
    </p:spTree>
    <p:extLst>
      <p:ext uri="{BB962C8B-B14F-4D97-AF65-F5344CB8AC3E}">
        <p14:creationId xmlns:p14="http://schemas.microsoft.com/office/powerpoint/2010/main" val="1657341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47A61-C6B3-046A-A2E1-40FE1A485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218" y="697857"/>
            <a:ext cx="7886700" cy="673743"/>
          </a:xfrm>
        </p:spPr>
        <p:txBody>
          <a:bodyPr/>
          <a:lstStyle/>
          <a:p>
            <a:r>
              <a:rPr lang="en-US" dirty="0"/>
              <a:t>Over 3000 language groups</a:t>
            </a:r>
          </a:p>
        </p:txBody>
      </p:sp>
      <p:pic>
        <p:nvPicPr>
          <p:cNvPr id="7" name="Picture 6" descr="A picture containing person, people, group, crowd&#10;&#10;Description automatically generated">
            <a:extLst>
              <a:ext uri="{FF2B5EF4-FFF2-40B4-BE49-F238E27FC236}">
                <a16:creationId xmlns:a16="http://schemas.microsoft.com/office/drawing/2014/main" id="{CEBA683A-36F7-D782-F34C-66DA32591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986659"/>
            <a:ext cx="7772400" cy="3047714"/>
          </a:xfrm>
          <a:prstGeom prst="roundRect">
            <a:avLst/>
          </a:prstGeom>
          <a:ln w="57150">
            <a:solidFill>
              <a:srgbClr val="83A83F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197011-F29D-C072-7B52-6B9F2A59A334}"/>
              </a:ext>
            </a:extLst>
          </p:cNvPr>
          <p:cNvSpPr txBox="1"/>
          <p:nvPr/>
        </p:nvSpPr>
        <p:spPr>
          <a:xfrm>
            <a:off x="3568012" y="1267116"/>
            <a:ext cx="2007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do not use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6767F9-7545-13AF-B3C3-B54C2042D1C1}"/>
              </a:ext>
            </a:extLst>
          </p:cNvPr>
          <p:cNvSpPr txBox="1"/>
          <p:nvPr/>
        </p:nvSpPr>
        <p:spPr>
          <a:xfrm>
            <a:off x="2598004" y="1706418"/>
            <a:ext cx="4263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a complete written form</a:t>
            </a:r>
          </a:p>
        </p:txBody>
      </p:sp>
    </p:spTree>
    <p:extLst>
      <p:ext uri="{BB962C8B-B14F-4D97-AF65-F5344CB8AC3E}">
        <p14:creationId xmlns:p14="http://schemas.microsoft.com/office/powerpoint/2010/main" val="2798265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30D54-5AD4-4C95-9C90-3A68E723A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in Oral Communities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28E676-8C0D-47F3-B96F-F5BF01C7D1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" r="2757"/>
          <a:stretch/>
        </p:blipFill>
        <p:spPr>
          <a:xfrm>
            <a:off x="1246253" y="1255696"/>
            <a:ext cx="2281256" cy="2281923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99F53C-4539-4A7A-8436-92719479B6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62" t="602" r="9696" b="-602"/>
          <a:stretch/>
        </p:blipFill>
        <p:spPr>
          <a:xfrm>
            <a:off x="5616491" y="1255696"/>
            <a:ext cx="2281256" cy="2281923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8E549E1-344B-4D15-9518-17BB9C2ADC41}"/>
              </a:ext>
            </a:extLst>
          </p:cNvPr>
          <p:cNvSpPr/>
          <p:nvPr/>
        </p:nvSpPr>
        <p:spPr>
          <a:xfrm>
            <a:off x="393229" y="4031655"/>
            <a:ext cx="3987304" cy="2439832"/>
          </a:xfrm>
          <a:prstGeom prst="roundRect">
            <a:avLst>
              <a:gd name="adj" fmla="val 9137"/>
            </a:avLst>
          </a:prstGeom>
          <a:solidFill>
            <a:schemeClr val="bg1"/>
          </a:solidFill>
          <a:ln w="57150">
            <a:solidFill>
              <a:schemeClr val="accent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t">
            <a:no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Some Oral Communities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BA254E08-C039-44D5-8964-211FE35D1B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1124215"/>
              </p:ext>
            </p:extLst>
          </p:nvPr>
        </p:nvGraphicFramePr>
        <p:xfrm>
          <a:off x="506562" y="4581122"/>
          <a:ext cx="3760637" cy="1734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60637">
                  <a:extLst>
                    <a:ext uri="{9D8B030D-6E8A-4147-A177-3AD203B41FA5}">
                      <a16:colId xmlns:a16="http://schemas.microsoft.com/office/drawing/2014/main" val="3992977806"/>
                    </a:ext>
                  </a:extLst>
                </a:gridCol>
              </a:tblGrid>
              <a:tr h="4546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2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Respect oral messages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6020157"/>
                  </a:ext>
                </a:extLst>
              </a:tr>
              <a:tr h="4546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2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Express important information orally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4146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2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Consider oral </a:t>
                      </a:r>
                      <a:br>
                        <a:rPr lang="en-US" sz="1800" b="0" dirty="0">
                          <a:solidFill>
                            <a:schemeClr val="tx2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US" sz="1800" b="0" dirty="0">
                          <a:solidFill>
                            <a:schemeClr val="tx2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communication ideal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449513"/>
                  </a:ext>
                </a:extLst>
              </a:tr>
            </a:tbl>
          </a:graphicData>
        </a:graphic>
      </p:graphicFrame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A42D81B-B350-4861-918B-669E30E13F8A}"/>
              </a:ext>
            </a:extLst>
          </p:cNvPr>
          <p:cNvSpPr/>
          <p:nvPr/>
        </p:nvSpPr>
        <p:spPr>
          <a:xfrm>
            <a:off x="4763467" y="4031655"/>
            <a:ext cx="3987304" cy="2439833"/>
          </a:xfrm>
          <a:prstGeom prst="roundRect">
            <a:avLst>
              <a:gd name="adj" fmla="val 9137"/>
            </a:avLst>
          </a:prstGeom>
          <a:solidFill>
            <a:schemeClr val="bg1"/>
          </a:solidFill>
          <a:ln w="57150">
            <a:solidFill>
              <a:schemeClr val="accent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t">
            <a:no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Oral Communities</a:t>
            </a:r>
          </a:p>
        </p:txBody>
      </p:sp>
      <p:graphicFrame>
        <p:nvGraphicFramePr>
          <p:cNvPr id="13" name="Table 11">
            <a:extLst>
              <a:ext uri="{FF2B5EF4-FFF2-40B4-BE49-F238E27FC236}">
                <a16:creationId xmlns:a16="http://schemas.microsoft.com/office/drawing/2014/main" id="{18D2D8A5-871E-43E3-86BB-07C3A1983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048520"/>
              </p:ext>
            </p:extLst>
          </p:nvPr>
        </p:nvGraphicFramePr>
        <p:xfrm>
          <a:off x="4763467" y="4581122"/>
          <a:ext cx="4100638" cy="1734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0638">
                  <a:extLst>
                    <a:ext uri="{9D8B030D-6E8A-4147-A177-3AD203B41FA5}">
                      <a16:colId xmlns:a16="http://schemas.microsoft.com/office/drawing/2014/main" val="3992977806"/>
                    </a:ext>
                  </a:extLst>
                </a:gridCol>
              </a:tblGrid>
              <a:tr h="4546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2"/>
                          </a:solidFill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Respect written messages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6020157"/>
                  </a:ext>
                </a:extLst>
              </a:tr>
              <a:tr h="4546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2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Wish important information </a:t>
                      </a:r>
                      <a:br>
                        <a:rPr lang="en-US" sz="1800" b="0" dirty="0">
                          <a:solidFill>
                            <a:schemeClr val="tx2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US" sz="1800" b="0" dirty="0">
                          <a:solidFill>
                            <a:schemeClr val="tx2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 be written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4146358"/>
                  </a:ext>
                </a:extLst>
              </a:tr>
              <a:tr h="4546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2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Consider written </a:t>
                      </a:r>
                      <a:br>
                        <a:rPr lang="en-US" sz="1800" b="0" dirty="0">
                          <a:solidFill>
                            <a:schemeClr val="tx2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US" sz="1800" b="0" dirty="0">
                          <a:solidFill>
                            <a:schemeClr val="tx2"/>
                          </a:solidFill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communication ideal</a:t>
                      </a:r>
                      <a:endParaRPr lang="en-US" sz="1800" b="0" dirty="0">
                        <a:solidFill>
                          <a:schemeClr val="tx2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449513"/>
                  </a:ext>
                </a:extLst>
              </a:tr>
            </a:tbl>
          </a:graphicData>
        </a:graphic>
      </p:graphicFrame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DB4E84F-D924-4F79-B985-B6E5B0E99CC2}"/>
              </a:ext>
            </a:extLst>
          </p:cNvPr>
          <p:cNvSpPr/>
          <p:nvPr/>
        </p:nvSpPr>
        <p:spPr>
          <a:xfrm>
            <a:off x="2021037" y="3672427"/>
            <a:ext cx="731689" cy="359228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1F2863E4-1CD1-4E98-A575-D8BEA40E69AB}"/>
              </a:ext>
            </a:extLst>
          </p:cNvPr>
          <p:cNvSpPr/>
          <p:nvPr/>
        </p:nvSpPr>
        <p:spPr>
          <a:xfrm>
            <a:off x="6391275" y="3672427"/>
            <a:ext cx="731689" cy="359228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00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4DB0E-5290-E675-F672-5ADD23BC2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658" y="538913"/>
            <a:ext cx="7886700" cy="626742"/>
          </a:xfrm>
        </p:spPr>
        <p:txBody>
          <a:bodyPr/>
          <a:lstStyle/>
          <a:p>
            <a:pPr algn="r"/>
            <a:r>
              <a:rPr lang="en-US" dirty="0"/>
              <a:t>Written Translation 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A group of people using laptops&#10;&#10;Description automatically generated with medium confidence">
            <a:extLst>
              <a:ext uri="{FF2B5EF4-FFF2-40B4-BE49-F238E27FC236}">
                <a16:creationId xmlns:a16="http://schemas.microsoft.com/office/drawing/2014/main" id="{B9948703-3C83-5B3A-59D4-EF8D66538F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84" t="10901" r="12906" b="58829"/>
          <a:stretch/>
        </p:blipFill>
        <p:spPr>
          <a:xfrm>
            <a:off x="1052786" y="3822504"/>
            <a:ext cx="2556582" cy="2403685"/>
          </a:xfrm>
          <a:prstGeom prst="roundRect">
            <a:avLst/>
          </a:prstGeom>
          <a:ln w="57150">
            <a:solidFill>
              <a:srgbClr val="FBA93D"/>
            </a:solidFill>
          </a:ln>
        </p:spPr>
      </p:pic>
      <p:pic>
        <p:nvPicPr>
          <p:cNvPr id="6" name="Picture 5" descr="A hand holding a tablet&#10;&#10;Description automatically generated with medium confidence">
            <a:extLst>
              <a:ext uri="{FF2B5EF4-FFF2-40B4-BE49-F238E27FC236}">
                <a16:creationId xmlns:a16="http://schemas.microsoft.com/office/drawing/2014/main" id="{9B63C2EF-BB09-BA23-0894-3E27C40A3C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57" b="3581"/>
          <a:stretch/>
        </p:blipFill>
        <p:spPr>
          <a:xfrm>
            <a:off x="445818" y="1493751"/>
            <a:ext cx="3656625" cy="1881650"/>
          </a:xfrm>
          <a:prstGeom prst="roundRect">
            <a:avLst/>
          </a:prstGeom>
          <a:ln w="57150">
            <a:solidFill>
              <a:srgbClr val="83A83F"/>
            </a:solidFill>
          </a:ln>
        </p:spPr>
      </p:pic>
      <p:pic>
        <p:nvPicPr>
          <p:cNvPr id="8" name="Picture 7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F9866786-D0B3-9431-F1F7-A2904D0313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" t="20720" r="1224" b="2944"/>
          <a:stretch/>
        </p:blipFill>
        <p:spPr>
          <a:xfrm>
            <a:off x="4941728" y="1513743"/>
            <a:ext cx="3756454" cy="1861658"/>
          </a:xfrm>
          <a:prstGeom prst="roundRect">
            <a:avLst/>
          </a:prstGeom>
          <a:ln w="57150">
            <a:solidFill>
              <a:srgbClr val="83A83F"/>
            </a:solidFill>
          </a:ln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69233AB2-BB48-BF41-89BE-4290FED93E22}"/>
              </a:ext>
            </a:extLst>
          </p:cNvPr>
          <p:cNvSpPr txBox="1">
            <a:spLocks/>
          </p:cNvSpPr>
          <p:nvPr/>
        </p:nvSpPr>
        <p:spPr>
          <a:xfrm>
            <a:off x="781050" y="538913"/>
            <a:ext cx="7886700" cy="62674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Oral Translation</a:t>
            </a:r>
            <a:br>
              <a:rPr lang="en-US" dirty="0"/>
            </a:b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37BA671-685A-5CB8-83FE-8D730F3AA7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4" r="10724"/>
          <a:stretch/>
        </p:blipFill>
        <p:spPr>
          <a:xfrm>
            <a:off x="5670560" y="3723489"/>
            <a:ext cx="2317028" cy="2589933"/>
          </a:xfrm>
          <a:prstGeom prst="roundRect">
            <a:avLst/>
          </a:prstGeom>
          <a:ln w="57150">
            <a:solidFill>
              <a:srgbClr val="FBA93D"/>
            </a:solidFill>
          </a:ln>
        </p:spPr>
      </p:pic>
    </p:spTree>
    <p:extLst>
      <p:ext uri="{BB962C8B-B14F-4D97-AF65-F5344CB8AC3E}">
        <p14:creationId xmlns:p14="http://schemas.microsoft.com/office/powerpoint/2010/main" val="303621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891DBA-B30F-4600-A0FD-D51DE2FC4E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9725" y="2163214"/>
            <a:ext cx="2672573" cy="17169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15023-6CC4-423F-8A3B-C82C3E4124F4}"/>
              </a:ext>
            </a:extLst>
          </p:cNvPr>
          <p:cNvSpPr txBox="1"/>
          <p:nvPr/>
        </p:nvSpPr>
        <p:spPr>
          <a:xfrm>
            <a:off x="306277" y="4017773"/>
            <a:ext cx="28738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Local Church </a:t>
            </a:r>
            <a:endParaRPr lang="en-US" sz="28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B406EF6A-F650-4A7A-A7FD-FE57923506C3}"/>
              </a:ext>
            </a:extLst>
          </p:cNvPr>
          <p:cNvSpPr/>
          <p:nvPr/>
        </p:nvSpPr>
        <p:spPr>
          <a:xfrm>
            <a:off x="3328317" y="2534131"/>
            <a:ext cx="792719" cy="1057974"/>
          </a:xfrm>
          <a:prstGeom prst="rightArrow">
            <a:avLst>
              <a:gd name="adj1" fmla="val 56173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A2E853-883C-47FB-A71C-072334F55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Decides?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04C6FF-A603-4D2D-A3A9-2595CFDABC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801" y="1831422"/>
            <a:ext cx="4363474" cy="2447961"/>
          </a:xfrm>
          <a:prstGeom prst="roundRect">
            <a:avLst>
              <a:gd name="adj" fmla="val 10441"/>
            </a:avLst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61853D-D3B3-2735-B51F-532F43C8DBFB}"/>
              </a:ext>
            </a:extLst>
          </p:cNvPr>
          <p:cNvSpPr txBox="1"/>
          <p:nvPr/>
        </p:nvSpPr>
        <p:spPr>
          <a:xfrm>
            <a:off x="3005208" y="4730522"/>
            <a:ext cx="48660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believers in the community who are invested in getting Scripture for their heart language.</a:t>
            </a:r>
          </a:p>
        </p:txBody>
      </p:sp>
    </p:spTree>
    <p:extLst>
      <p:ext uri="{BB962C8B-B14F-4D97-AF65-F5344CB8AC3E}">
        <p14:creationId xmlns:p14="http://schemas.microsoft.com/office/powerpoint/2010/main" val="2259598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D8FF41-FB82-4F58-2977-D82350BB64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22" t="58555" r="18740" b="384"/>
          <a:stretch/>
        </p:blipFill>
        <p:spPr>
          <a:xfrm>
            <a:off x="1952368" y="1320112"/>
            <a:ext cx="4856205" cy="1830862"/>
          </a:xfrm>
          <a:prstGeom prst="roundRect">
            <a:avLst/>
          </a:prstGeom>
          <a:ln w="57150">
            <a:solidFill>
              <a:srgbClr val="FBA93D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DC7BDA-30B5-1CD7-544B-3CC759E5E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898591"/>
          </a:xfrm>
        </p:spPr>
        <p:txBody>
          <a:bodyPr/>
          <a:lstStyle/>
          <a:p>
            <a:r>
              <a:rPr lang="en-US" dirty="0"/>
              <a:t>What Should the Church Consider?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8F59D7-2176-947A-1CDB-083409636249}"/>
              </a:ext>
            </a:extLst>
          </p:cNvPr>
          <p:cNvSpPr txBox="1"/>
          <p:nvPr/>
        </p:nvSpPr>
        <p:spPr>
          <a:xfrm>
            <a:off x="1671674" y="3552940"/>
            <a:ext cx="62702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 there a writing system for the language, even if not standardized?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 the people read and write in their heart language?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 that common?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 the number of readers growing?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F3C23E-6208-8F02-5630-5737C9D6D5AE}"/>
              </a:ext>
            </a:extLst>
          </p:cNvPr>
          <p:cNvSpPr txBox="1"/>
          <p:nvPr/>
        </p:nvSpPr>
        <p:spPr>
          <a:xfrm>
            <a:off x="2941331" y="1320111"/>
            <a:ext cx="3261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BA93D"/>
                </a:solidFill>
              </a:rPr>
              <a:t>Written Translation</a:t>
            </a:r>
          </a:p>
        </p:txBody>
      </p:sp>
    </p:spTree>
    <p:extLst>
      <p:ext uri="{BB962C8B-B14F-4D97-AF65-F5344CB8AC3E}">
        <p14:creationId xmlns:p14="http://schemas.microsoft.com/office/powerpoint/2010/main" val="209481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1E42A-B00D-C39A-966A-482AF10D1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Should the Church Consider?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DC65A8-83A8-CDED-1D06-AC2F373D978A}"/>
              </a:ext>
            </a:extLst>
          </p:cNvPr>
          <p:cNvSpPr txBox="1"/>
          <p:nvPr/>
        </p:nvSpPr>
        <p:spPr>
          <a:xfrm>
            <a:off x="1800997" y="3691025"/>
            <a:ext cx="55420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could people listen to an oral translation?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do they prefer?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 literacy wanted?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 translators able to read the source language?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F4920F-6B59-4E3D-01BB-94BD1E2E66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7" t="26120" r="56072" b="38829"/>
          <a:stretch/>
        </p:blipFill>
        <p:spPr>
          <a:xfrm>
            <a:off x="2644346" y="1225603"/>
            <a:ext cx="4007080" cy="2031325"/>
          </a:xfrm>
          <a:prstGeom prst="roundRect">
            <a:avLst/>
          </a:prstGeom>
          <a:ln w="57150">
            <a:solidFill>
              <a:srgbClr val="FBA93D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B380D9-9853-DE41-8211-DE1E25B8CAC0}"/>
              </a:ext>
            </a:extLst>
          </p:cNvPr>
          <p:cNvSpPr txBox="1"/>
          <p:nvPr/>
        </p:nvSpPr>
        <p:spPr>
          <a:xfrm>
            <a:off x="3330144" y="1225603"/>
            <a:ext cx="26567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BA93D"/>
                </a:solidFill>
              </a:rPr>
              <a:t>Oral Translation</a:t>
            </a:r>
          </a:p>
        </p:txBody>
      </p:sp>
    </p:spTree>
    <p:extLst>
      <p:ext uri="{BB962C8B-B14F-4D97-AF65-F5344CB8AC3E}">
        <p14:creationId xmlns:p14="http://schemas.microsoft.com/office/powerpoint/2010/main" val="3339271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ED49765C-9A44-4D95-885E-2F4D59660A35}"/>
              </a:ext>
            </a:extLst>
          </p:cNvPr>
          <p:cNvSpPr/>
          <p:nvPr/>
        </p:nvSpPr>
        <p:spPr>
          <a:xfrm>
            <a:off x="4446814" y="1977081"/>
            <a:ext cx="4067297" cy="2189549"/>
          </a:xfrm>
          <a:prstGeom prst="wedgeRoundRectCallout">
            <a:avLst>
              <a:gd name="adj1" fmla="val -69418"/>
              <a:gd name="adj2" fmla="val 33979"/>
              <a:gd name="adj3" fmla="val 16667"/>
            </a:avLst>
          </a:prstGeom>
          <a:solidFill>
            <a:schemeClr val="bg1"/>
          </a:solidFill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2200" b="1" dirty="0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there is a writing system</a:t>
            </a:r>
            <a:endParaRPr lang="en-US" sz="2200" b="1" dirty="0">
              <a:solidFill>
                <a:schemeClr val="accent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Translate in writing</a:t>
            </a:r>
            <a:endParaRPr lang="en-US" sz="2000" dirty="0">
              <a:solidFill>
                <a:schemeClr val="tx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accent1"/>
                </a:solidFill>
                <a:latin typeface="Arial Black" panose="020B0A04020102020204" pitchFamily="34" charset="0"/>
              </a:rPr>
              <a:t>OR</a:t>
            </a:r>
          </a:p>
          <a:p>
            <a:pPr algn="ctr"/>
            <a:r>
              <a:rPr lang="en-US" sz="2000" dirty="0">
                <a:solidFill>
                  <a:schemeClr val="tx2"/>
                </a:solidFill>
              </a:rPr>
              <a:t>Translate in writing and also record an audio for non-readers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8763AD2-5B8A-4A52-ABE3-AF0B7F5B8E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>
            <a:off x="628650" y="2804399"/>
            <a:ext cx="2904008" cy="2904857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212808-C557-4C1F-A78C-A2FF9A968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Options </a:t>
            </a:r>
            <a:br>
              <a:rPr lang="en-US" dirty="0"/>
            </a:br>
            <a:r>
              <a:rPr lang="en-US" dirty="0"/>
              <a:t>for Translation?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DAB0030C-74EE-4ADE-8A59-5179646F5426}"/>
              </a:ext>
            </a:extLst>
          </p:cNvPr>
          <p:cNvSpPr/>
          <p:nvPr/>
        </p:nvSpPr>
        <p:spPr>
          <a:xfrm>
            <a:off x="4446814" y="4376603"/>
            <a:ext cx="4067297" cy="1690565"/>
          </a:xfrm>
          <a:prstGeom prst="wedgeRoundRectCallout">
            <a:avLst>
              <a:gd name="adj1" fmla="val -69692"/>
              <a:gd name="adj2" fmla="val -35003"/>
              <a:gd name="adj3" fmla="val 16667"/>
            </a:avLst>
          </a:prstGeom>
          <a:solidFill>
            <a:schemeClr val="bg1"/>
          </a:solidFill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>
              <a:spcAft>
                <a:spcPts val="600"/>
              </a:spcAft>
            </a:pPr>
            <a:endParaRPr lang="en-US" sz="2200" b="1" dirty="0">
              <a:solidFill>
                <a:schemeClr val="accent1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en-US" sz="2200" b="1" dirty="0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there is no commonly </a:t>
            </a:r>
            <a:br>
              <a:rPr lang="en-US" sz="2200" b="1" dirty="0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200" b="1" dirty="0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 writing system</a:t>
            </a:r>
          </a:p>
          <a:p>
            <a:pPr algn="ctr"/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Translate by speaking and produce an oral translation</a:t>
            </a:r>
            <a:b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000" dirty="0">
              <a:solidFill>
                <a:schemeClr val="tx2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629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10" ma:contentTypeDescription="Create a new document." ma:contentTypeScope="" ma:versionID="1df1dec52c25bb0135bdda8c7b7dd7e7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efed797755febffe8ac30e701dff32dc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2BD6765-DBC1-4B7C-B42A-F2A307B43AB9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3180</TotalTime>
  <Words>210</Words>
  <Application>Microsoft Macintosh PowerPoint</Application>
  <PresentationFormat>On-screen Show (4:3)</PresentationFormat>
  <Paragraphs>48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Arial Black</vt:lpstr>
      <vt:lpstr>Calibri</vt:lpstr>
      <vt:lpstr>Office Theme</vt:lpstr>
      <vt:lpstr>PowerPoint Presentation</vt:lpstr>
      <vt:lpstr>Genesis 11:1–9 </vt:lpstr>
      <vt:lpstr>Over 3000 language groups</vt:lpstr>
      <vt:lpstr>Differences in Oral Communities</vt:lpstr>
      <vt:lpstr>Written Translation   </vt:lpstr>
      <vt:lpstr>Who Decides?</vt:lpstr>
      <vt:lpstr>What Should the Church Consider?</vt:lpstr>
      <vt:lpstr>What Should the Church Consider?</vt:lpstr>
      <vt:lpstr>What Are Options  for Translation?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197</cp:revision>
  <dcterms:created xsi:type="dcterms:W3CDTF">2019-03-18T18:21:25Z</dcterms:created>
  <dcterms:modified xsi:type="dcterms:W3CDTF">2025-11-10T17:07:38Z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

<file path=docProps/thumbnail.jpeg>
</file>